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9" r:id="rId11"/>
    <p:sldId id="265" r:id="rId12"/>
    <p:sldId id="262" r:id="rId13"/>
    <p:sldId id="267" r:id="rId14"/>
    <p:sldId id="266" r:id="rId15"/>
  </p:sldIdLst>
  <p:sldSz cx="18288000" cy="10287000"/>
  <p:notesSz cx="6858000" cy="9144000"/>
  <p:embeddedFontLst>
    <p:embeddedFont>
      <p:font typeface="Computer Says No" pitchFamily="2" charset="0"/>
      <p:regular r:id="rId16"/>
    </p:embeddedFont>
    <p:embeddedFont>
      <p:font typeface="Poppins" pitchFamily="2" charset="77"/>
      <p:regular r:id="rId17"/>
      <p:bold r:id="rId18"/>
      <p:italic r:id="rId19"/>
      <p:boldItalic r:id="rId20"/>
    </p:embeddedFont>
    <p:embeddedFont>
      <p:font typeface="Poppins Light" panose="020B060402020202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5" autoAdjust="0"/>
    <p:restoredTop sz="94582" autoAdjust="0"/>
  </p:normalViewPr>
  <p:slideViewPr>
    <p:cSldViewPr>
      <p:cViewPr>
        <p:scale>
          <a:sx n="72" d="100"/>
          <a:sy n="72" d="100"/>
        </p:scale>
        <p:origin x="896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14431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4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rgbClr val="6866E1"/>
                </a:solidFill>
                <a:latin typeface="Poppins Light"/>
              </a:rPr>
              <a:t>By Abhinav Anand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rgbClr val="6866E1"/>
                </a:solidFill>
                <a:latin typeface="Computer Says No"/>
              </a:rPr>
              <a:t>Model compression on large language models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0013762" y="1553181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6"/>
    </mc:Choice>
    <mc:Fallback>
      <p:transition spd="slow" advTm="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 tmFilter="0,0; .5, 0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  <p:bldP spid="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3400" y="581157"/>
            <a:ext cx="124968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rgbClr val="6866E1"/>
                </a:solidFill>
                <a:latin typeface="Computer Says No"/>
              </a:rPr>
              <a:t>EXP.AND EVALUATION METHODS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47883" y="3079807"/>
            <a:ext cx="2668682" cy="10782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1" indent="0" algn="ctr">
              <a:lnSpc>
                <a:spcPts val="3706"/>
              </a:lnSpc>
              <a:spcBef>
                <a:spcPct val="0"/>
              </a:spcBef>
            </a:pPr>
            <a:endParaRPr lang="en-US" sz="228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2F20B-A585-46EC-4C5B-B27695706B41}"/>
              </a:ext>
            </a:extLst>
          </p:cNvPr>
          <p:cNvSpPr txBox="1"/>
          <p:nvPr/>
        </p:nvSpPr>
        <p:spPr>
          <a:xfrm>
            <a:off x="8382000" y="3409950"/>
            <a:ext cx="7391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We conducted experiments using the T5 model for summarization and the BART model for translation</a:t>
            </a:r>
            <a:br>
              <a:rPr lang="en-US" sz="3200" dirty="0"/>
            </a:b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Evaluation metrics: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ROUGE for summarization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BLEU for translation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424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71571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rgbClr val="6866E1"/>
                </a:solidFill>
                <a:latin typeface="Computer Says No"/>
              </a:rPr>
              <a:t>RESULTS AND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31936" y="3404937"/>
            <a:ext cx="10469841" cy="131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429" lvl="1" indent="-342900">
              <a:lnSpc>
                <a:spcPts val="3534"/>
              </a:lnSpc>
              <a:buFont typeface="Arial" panose="020B0604020202020204" pitchFamily="34" charset="0"/>
              <a:buChar char="•"/>
            </a:pPr>
            <a:r>
              <a:rPr lang="en-US" sz="2181" dirty="0">
                <a:solidFill>
                  <a:srgbClr val="FFFFFF"/>
                </a:solidFill>
                <a:latin typeface="Poppins Light"/>
              </a:rPr>
              <a:t>Summarization (T5): Performance of T5 models on all compression techniques. </a:t>
            </a:r>
          </a:p>
          <a:p>
            <a:pPr marL="578429" lvl="1" indent="-342900">
              <a:lnSpc>
                <a:spcPts val="3534"/>
              </a:lnSpc>
              <a:buFont typeface="Arial" panose="020B0604020202020204" pitchFamily="34" charset="0"/>
              <a:buChar char="•"/>
            </a:pPr>
            <a:endParaRPr lang="en-US" sz="218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76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 dirty="0">
                <a:solidFill>
                  <a:srgbClr val="FFFFFF"/>
                </a:solidFill>
                <a:latin typeface="Poppins Light"/>
              </a:rPr>
              <a:t>Translation (BART): Performance of BART models on all compression techniques. 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endParaRPr lang="en-US" sz="2181" dirty="0">
              <a:solidFill>
                <a:srgbClr val="FFFFFF"/>
              </a:solidFill>
              <a:latin typeface="Poppins Light"/>
            </a:endParaRP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endParaRPr lang="en-US" sz="218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4F9EB7-498B-0663-35B7-50F3504EE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43" y="4050012"/>
            <a:ext cx="8657739" cy="15556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0BF78-7257-7C11-625F-8CEC3AD6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99" y="6685868"/>
            <a:ext cx="8695883" cy="1667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D8BC7-AB32-A29D-6DB7-0BA1A2D57866}"/>
              </a:ext>
            </a:extLst>
          </p:cNvPr>
          <p:cNvSpPr txBox="1"/>
          <p:nvPr/>
        </p:nvSpPr>
        <p:spPr>
          <a:xfrm>
            <a:off x="838201" y="1104900"/>
            <a:ext cx="10515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B0F0"/>
                </a:solidFill>
              </a:rPr>
              <a:t>conclusion</a:t>
            </a:r>
          </a:p>
          <a:p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Compression reduces performance but offers size and speed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Distillation and pruning provides the best balance between size reduction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43000" y="1309455"/>
            <a:ext cx="12279015" cy="105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3100" dirty="0">
                <a:solidFill>
                  <a:srgbClr val="6866E1"/>
                </a:solidFill>
                <a:latin typeface="Computer Says No"/>
              </a:rPr>
              <a:t>REFERENCES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AE3498-FDCA-79BF-E8F6-F307479AC8A8}"/>
              </a:ext>
            </a:extLst>
          </p:cNvPr>
          <p:cNvSpPr txBox="1"/>
          <p:nvPr/>
        </p:nvSpPr>
        <p:spPr>
          <a:xfrm>
            <a:off x="762000" y="3345234"/>
            <a:ext cx="15468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[1]  Hugh A Chipman, Edward I George, and Robert E McCulloch. Bart: Bayesian additive regression trees. The Annals of Applied Statistics, 4(1):266–298, 2010.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[2]  Colin Raffel, Noam Shazeer, Adam Roberts, Katherine Lee, Sharan Narang, Michael Matena, Yanqi Zhou, Wei Li, and Peter J Liu. Exploring the limits of transfer learning with a unified text-to-text transformer. Journal of machine learning research, 21(140):1– 67, 2020. 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[3]  Xunyu Zhu, Jian Li, Yong Liu, Can Ma, and Weiping Wang. A survey on model compression for large language models. arXiv preprint arXiv:2308.07633, 2023 </a:t>
            </a:r>
          </a:p>
          <a:p>
            <a:r>
              <a:rPr lang="en-US" sz="3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29460" y="1833923"/>
            <a:ext cx="4314537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6" y="3791872"/>
            <a:ext cx="6808497" cy="7148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motivation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challenges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Dataset overview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Methodology and models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Model compression technique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Experiment and evaluation method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Result and analysis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Conclusion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references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endParaRPr lang="en-US" sz="3060" dirty="0">
              <a:solidFill>
                <a:srgbClr val="FFFFFF"/>
              </a:solidFill>
              <a:latin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endParaRPr lang="en-US" sz="306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928789" cy="549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endParaRPr lang="en-US" sz="3060" dirty="0">
              <a:solidFill>
                <a:srgbClr val="FFFFFF"/>
              </a:solidFill>
              <a:latin typeface="Poppins"/>
            </a:endParaRP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07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08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0">
        <p159:morph option="byObject"/>
      </p:transition>
    </mc:Choice>
    <mc:Fallback>
      <p:transition spd="slow" advTm="112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46530" y="3618810"/>
            <a:ext cx="7397470" cy="259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dirty="0">
                <a:solidFill>
                  <a:srgbClr val="FFFFFF"/>
                </a:solidFill>
                <a:latin typeface="Poppins Light"/>
              </a:rPr>
              <a:t>Large Language Models (LLMs) have revolutionized NLP</a:t>
            </a:r>
          </a:p>
          <a:p>
            <a:pPr marL="342900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dirty="0">
                <a:solidFill>
                  <a:srgbClr val="FFFFFF"/>
                </a:solidFill>
                <a:latin typeface="Poppins Light"/>
              </a:rPr>
              <a:t>Achieve high performance in tasks like generation, understanding, and translation</a:t>
            </a:r>
          </a:p>
          <a:p>
            <a:pPr marL="342900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dirty="0">
                <a:solidFill>
                  <a:srgbClr val="FFFFFF"/>
                </a:solidFill>
                <a:latin typeface="Poppins Light"/>
              </a:rPr>
              <a:t>Challenges with high computational cost and resource constraints</a:t>
            </a:r>
          </a:p>
          <a:p>
            <a:pPr marL="342900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endParaRPr lang="en-US" sz="208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2187F-EAC7-0DBA-CC33-1DEEFFFABD4E}"/>
              </a:ext>
            </a:extLst>
          </p:cNvPr>
          <p:cNvSpPr txBox="1"/>
          <p:nvPr/>
        </p:nvSpPr>
        <p:spPr>
          <a:xfrm>
            <a:off x="1028700" y="1561318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6866E1"/>
                </a:solidFill>
                <a:latin typeface="Computer Says No"/>
              </a:rPr>
              <a:t>INTRODUCTION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27">
        <p159:morph option="byObject"/>
      </p:transition>
    </mc:Choice>
    <mc:Fallback>
      <p:transition spd="slow" advTm="1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rgbClr val="6866E1"/>
                </a:solidFill>
                <a:latin typeface="Computer Says No"/>
              </a:rPr>
              <a:t>Motivation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47883" y="3079807"/>
            <a:ext cx="2668682" cy="10782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1" indent="0" algn="ctr">
              <a:lnSpc>
                <a:spcPts val="3706"/>
              </a:lnSpc>
              <a:spcBef>
                <a:spcPct val="0"/>
              </a:spcBef>
            </a:pPr>
            <a:endParaRPr lang="en-US" sz="228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2F20B-A585-46EC-4C5B-B27695706B41}"/>
              </a:ext>
            </a:extLst>
          </p:cNvPr>
          <p:cNvSpPr txBox="1"/>
          <p:nvPr/>
        </p:nvSpPr>
        <p:spPr>
          <a:xfrm>
            <a:off x="8382000" y="3409950"/>
            <a:ext cx="7391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for scalable and efficient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Importance in information retrieval, content generation, cross-lingual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impact due to high computational requirements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841">
        <p15:prstTrans prst="fallOver"/>
      </p:transition>
    </mc:Choice>
    <mc:Fallback>
      <p:transition spd="slow" advTm="484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6866E1"/>
                </a:solidFill>
                <a:latin typeface="Computer Says No"/>
              </a:rPr>
              <a:t>challenges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90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Managing computational overheads during compression</a:t>
            </a:r>
          </a:p>
          <a:p>
            <a:pPr algn="ctr">
              <a:lnSpc>
                <a:spcPts val="299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Task-specific adaptation</a:t>
            </a:r>
          </a:p>
          <a:p>
            <a:pPr algn="ctr">
              <a:lnSpc>
                <a:spcPts val="299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91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Balancing size reduction with performance retention</a:t>
            </a:r>
          </a:p>
          <a:p>
            <a:pPr algn="ctr">
              <a:lnSpc>
                <a:spcPts val="2999"/>
              </a:lnSpc>
            </a:pPr>
            <a:endParaRPr lang="en-US" sz="28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112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Preserving semantic richness</a:t>
            </a:r>
          </a:p>
          <a:p>
            <a:pPr algn="ctr">
              <a:lnSpc>
                <a:spcPts val="2999"/>
              </a:lnSpc>
            </a:pPr>
            <a:endParaRPr lang="en-US" sz="1851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185">
        <p15:prstTrans prst="curtains"/>
      </p:transition>
    </mc:Choice>
    <mc:Fallback>
      <p:transition spd="slow" advTm="2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55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Goal: Explore and assess model compression methods for LLMs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1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Focus on summarization and translation tasks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186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Importance of optimizing efficiency and performance balance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NN/Daily Mail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2874101" y="1589049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4713417" y="341666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22825" y="521747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2233" y="341666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999328" y="1400683"/>
            <a:ext cx="564629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6866E1"/>
                </a:solidFill>
                <a:latin typeface="Computer Says No"/>
              </a:rPr>
              <a:t>Dataset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8600" y="2440275"/>
            <a:ext cx="5359782" cy="586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CNN/Daily Mail</a:t>
            </a: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Used for text summarization</a:t>
            </a: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286,817 training pairs</a:t>
            </a: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Format: news stories with summary bullets</a:t>
            </a: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CECEC"/>
              </a:solidFill>
              <a:latin typeface="Söhne"/>
            </a:endParaRP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CECEC"/>
              </a:solidFill>
              <a:latin typeface="Söhne"/>
            </a:endParaRP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CECEC"/>
              </a:solidFill>
              <a:latin typeface="Söhne"/>
            </a:endParaRPr>
          </a:p>
          <a:p>
            <a:pPr marL="457200" indent="-4572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CECEC"/>
                </a:solidFill>
                <a:latin typeface="Söhne"/>
              </a:rPr>
              <a:t>WMT 14 English-German:</a:t>
            </a:r>
          </a:p>
          <a:p>
            <a:pPr marL="1371600" lvl="2" indent="-4572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CECEC"/>
                </a:solidFill>
                <a:latin typeface="Söhne"/>
              </a:rPr>
              <a:t>Used for translation tasks</a:t>
            </a:r>
          </a:p>
          <a:p>
            <a:pPr marL="1371600" lvl="2" indent="-4572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CECEC"/>
                </a:solidFill>
                <a:latin typeface="Söhne"/>
              </a:rPr>
              <a:t>445,7749 training pairs</a:t>
            </a:r>
          </a:p>
          <a:p>
            <a:pPr marL="1371600" lvl="2" indent="-45720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CECEC"/>
                </a:solidFill>
                <a:latin typeface="Söhne"/>
              </a:rPr>
              <a:t>Sources: </a:t>
            </a:r>
            <a:r>
              <a:rPr lang="en-US" sz="2400" dirty="0" err="1">
                <a:solidFill>
                  <a:srgbClr val="ECECEC"/>
                </a:solidFill>
                <a:latin typeface="Söhne"/>
              </a:rPr>
              <a:t>Europarl</a:t>
            </a:r>
            <a:r>
              <a:rPr lang="en-US" sz="2400" dirty="0">
                <a:solidFill>
                  <a:srgbClr val="ECECEC"/>
                </a:solidFill>
                <a:latin typeface="Söhne"/>
              </a:rPr>
              <a:t>, News Commentary, TED Talks</a:t>
            </a:r>
          </a:p>
          <a:p>
            <a:pPr marL="1371600" lvl="2" indent="-4572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CECEC"/>
              </a:solidFill>
              <a:latin typeface="Söhne"/>
            </a:endParaRPr>
          </a:p>
          <a:p>
            <a:pPr lvl="1">
              <a:lnSpc>
                <a:spcPts val="2439"/>
              </a:lnSpc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>
              <a:lnSpc>
                <a:spcPts val="2439"/>
              </a:lnSpc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800100" lvl="1" indent="-342900">
              <a:lnSpc>
                <a:spcPts val="243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70991" y="3917950"/>
            <a:ext cx="5359782" cy="28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58716" y="5841897"/>
            <a:ext cx="5359782" cy="28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22735" y="2386246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rgbClr val="6866E1"/>
                </a:solidFill>
                <a:latin typeface="Computer Says No"/>
              </a:rPr>
              <a:t>METHODOLOGY AND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5626" y="3369950"/>
            <a:ext cx="10008973" cy="566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Light"/>
              </a:rPr>
              <a:t>Models Used</a:t>
            </a:r>
            <a:r>
              <a:rPr lang="en-US" sz="2301" dirty="0">
                <a:solidFill>
                  <a:srgbClr val="FFFFFF"/>
                </a:solidFill>
                <a:latin typeface="Poppins Light"/>
              </a:rPr>
              <a:t>: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BART: Denoising autoencoder for translation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T5: Text-to-text transformer for summarization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Compression Techniques: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Pruning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Quantization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Knowledge Distillation</a:t>
            </a:r>
          </a:p>
          <a:p>
            <a:pPr marL="800100" lvl="1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lvl="1" algn="just">
              <a:lnSpc>
                <a:spcPts val="3729"/>
              </a:lnSpc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650216" y="-3890925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967260" y="876300"/>
            <a:ext cx="1089174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</a:rPr>
              <a:t>MODELS COMPRESSION TECHNIQUE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tx2">
                    <a:lumMod val="75000"/>
                  </a:schemeClr>
                </a:solidFill>
                <a:latin typeface="Computer Says No"/>
              </a:rPr>
              <a:t>PRUNING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Removes unnecessary parameters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Simplifies the model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tx2">
                    <a:lumMod val="75000"/>
                  </a:schemeClr>
                </a:solidFill>
                <a:latin typeface="Computer Says No"/>
              </a:rPr>
              <a:t>QUANTIZATION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tx2">
                    <a:lumMod val="75000"/>
                  </a:schemeClr>
                </a:solidFill>
                <a:latin typeface="Computer Says No"/>
              </a:rPr>
              <a:t>Knowledge Distillation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Reduces parameter precision</a:t>
            </a:r>
          </a:p>
          <a:p>
            <a:pPr algn="ctr">
              <a:lnSpc>
                <a:spcPts val="2439"/>
              </a:lnSpc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Lowers memory usage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ECECEC"/>
              </a:solidFill>
              <a:latin typeface="Söhne"/>
            </a:endParaRPr>
          </a:p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Speeds up inference</a:t>
            </a:r>
          </a:p>
          <a:p>
            <a:pPr algn="ctr">
              <a:lnSpc>
                <a:spcPts val="2439"/>
              </a:lnSpc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58894" y="6911124"/>
            <a:ext cx="3895506" cy="186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Trains smaller model (student) to mimic larger model (teacher)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  <a:p>
            <a:pPr algn="ctr">
              <a:lnSpc>
                <a:spcPts val="2439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Transfers knowledge efficiently</a:t>
            </a:r>
          </a:p>
          <a:p>
            <a:pPr algn="ctr">
              <a:lnSpc>
                <a:spcPts val="2439"/>
              </a:lnSpc>
            </a:pPr>
            <a:endParaRPr lang="en-US" sz="2400" dirty="0">
              <a:solidFill>
                <a:srgbClr val="FFFFFF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559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8|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Futuristic Illustrative Artificial Intelligence Project Presentation" id="{9B6DBB89-9F15-E24D-815F-996932AB7F1C}" vid="{1457480F-494C-2947-A9AF-0170A5C79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</TotalTime>
  <Words>468</Words>
  <Application>Microsoft Macintosh PowerPoint</Application>
  <PresentationFormat>Custom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Poppins Light</vt:lpstr>
      <vt:lpstr>Calibri</vt:lpstr>
      <vt:lpstr>Computer Says No</vt:lpstr>
      <vt:lpstr>Poppins</vt:lpstr>
      <vt:lpstr>Arial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Abhinav Anand</cp:lastModifiedBy>
  <cp:revision>4</cp:revision>
  <dcterms:created xsi:type="dcterms:W3CDTF">2006-08-16T00:00:00Z</dcterms:created>
  <dcterms:modified xsi:type="dcterms:W3CDTF">2024-05-15T08:52:12Z</dcterms:modified>
  <dc:identifier>DAGFMWOMkOU</dc:identifier>
</cp:coreProperties>
</file>